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91"/>
  </p:notesMasterIdLst>
  <p:sldIdLst>
    <p:sldId id="256" r:id="rId2"/>
    <p:sldId id="403" r:id="rId3"/>
    <p:sldId id="471" r:id="rId4"/>
    <p:sldId id="579" r:id="rId5"/>
    <p:sldId id="563" r:id="rId6"/>
    <p:sldId id="664" r:id="rId7"/>
    <p:sldId id="564" r:id="rId8"/>
    <p:sldId id="672" r:id="rId9"/>
    <p:sldId id="566" r:id="rId10"/>
    <p:sldId id="565" r:id="rId11"/>
    <p:sldId id="740" r:id="rId12"/>
    <p:sldId id="741" r:id="rId13"/>
    <p:sldId id="499" r:id="rId14"/>
    <p:sldId id="508" r:id="rId15"/>
    <p:sldId id="520" r:id="rId16"/>
    <p:sldId id="557" r:id="rId17"/>
    <p:sldId id="841" r:id="rId18"/>
    <p:sldId id="667" r:id="rId19"/>
    <p:sldId id="681" r:id="rId20"/>
    <p:sldId id="668" r:id="rId21"/>
    <p:sldId id="669" r:id="rId22"/>
    <p:sldId id="703" r:id="rId23"/>
    <p:sldId id="707" r:id="rId24"/>
    <p:sldId id="709" r:id="rId25"/>
    <p:sldId id="725" r:id="rId26"/>
    <p:sldId id="742" r:id="rId27"/>
    <p:sldId id="743" r:id="rId28"/>
    <p:sldId id="749" r:id="rId29"/>
    <p:sldId id="666" r:id="rId30"/>
    <p:sldId id="739" r:id="rId31"/>
    <p:sldId id="708" r:id="rId32"/>
    <p:sldId id="584" r:id="rId33"/>
    <p:sldId id="509" r:id="rId34"/>
    <p:sldId id="662" r:id="rId35"/>
    <p:sldId id="578" r:id="rId36"/>
    <p:sldId id="510" r:id="rId37"/>
    <p:sldId id="549" r:id="rId38"/>
    <p:sldId id="577" r:id="rId39"/>
    <p:sldId id="572" r:id="rId40"/>
    <p:sldId id="587" r:id="rId41"/>
    <p:sldId id="591" r:id="rId42"/>
    <p:sldId id="590" r:id="rId43"/>
    <p:sldId id="588" r:id="rId44"/>
    <p:sldId id="589" r:id="rId45"/>
    <p:sldId id="639" r:id="rId46"/>
    <p:sldId id="597" r:id="rId47"/>
    <p:sldId id="720" r:id="rId48"/>
    <p:sldId id="750" r:id="rId49"/>
    <p:sldId id="551" r:id="rId50"/>
    <p:sldId id="747" r:id="rId51"/>
    <p:sldId id="745" r:id="rId52"/>
    <p:sldId id="553" r:id="rId53"/>
    <p:sldId id="602" r:id="rId54"/>
    <p:sldId id="603" r:id="rId55"/>
    <p:sldId id="691" r:id="rId56"/>
    <p:sldId id="612" r:id="rId57"/>
    <p:sldId id="744" r:id="rId58"/>
    <p:sldId id="632" r:id="rId59"/>
    <p:sldId id="634" r:id="rId60"/>
    <p:sldId id="673" r:id="rId61"/>
    <p:sldId id="635" r:id="rId62"/>
    <p:sldId id="636" r:id="rId63"/>
    <p:sldId id="630" r:id="rId64"/>
    <p:sldId id="712" r:id="rId65"/>
    <p:sldId id="711" r:id="rId66"/>
    <p:sldId id="713" r:id="rId67"/>
    <p:sldId id="714" r:id="rId68"/>
    <p:sldId id="715" r:id="rId69"/>
    <p:sldId id="699" r:id="rId70"/>
    <p:sldId id="606" r:id="rId71"/>
    <p:sldId id="696" r:id="rId72"/>
    <p:sldId id="692" r:id="rId73"/>
    <p:sldId id="701" r:id="rId74"/>
    <p:sldId id="730" r:id="rId75"/>
    <p:sldId id="729" r:id="rId76"/>
    <p:sldId id="731" r:id="rId77"/>
    <p:sldId id="732" r:id="rId78"/>
    <p:sldId id="733" r:id="rId79"/>
    <p:sldId id="734" r:id="rId80"/>
    <p:sldId id="736" r:id="rId81"/>
    <p:sldId id="738" r:id="rId82"/>
    <p:sldId id="746" r:id="rId83"/>
    <p:sldId id="716" r:id="rId84"/>
    <p:sldId id="726" r:id="rId85"/>
    <p:sldId id="727" r:id="rId86"/>
    <p:sldId id="728" r:id="rId87"/>
    <p:sldId id="723" r:id="rId88"/>
    <p:sldId id="717" r:id="rId89"/>
    <p:sldId id="550" r:id="rId9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64"/>
            <p14:sldId id="564"/>
            <p14:sldId id="672"/>
            <p14:sldId id="566"/>
            <p14:sldId id="565"/>
            <p14:sldId id="740"/>
            <p14:sldId id="741"/>
            <p14:sldId id="499"/>
            <p14:sldId id="508"/>
            <p14:sldId id="520"/>
            <p14:sldId id="557"/>
            <p14:sldId id="841"/>
            <p14:sldId id="667"/>
            <p14:sldId id="681"/>
            <p14:sldId id="668"/>
            <p14:sldId id="669"/>
            <p14:sldId id="703"/>
            <p14:sldId id="707"/>
            <p14:sldId id="709"/>
            <p14:sldId id="725"/>
            <p14:sldId id="742"/>
            <p14:sldId id="743"/>
            <p14:sldId id="749"/>
            <p14:sldId id="666"/>
            <p14:sldId id="739"/>
            <p14:sldId id="708"/>
            <p14:sldId id="584"/>
            <p14:sldId id="509"/>
            <p14:sldId id="662"/>
            <p14:sldId id="578"/>
            <p14:sldId id="510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639"/>
            <p14:sldId id="597"/>
            <p14:sldId id="720"/>
            <p14:sldId id="750"/>
            <p14:sldId id="551"/>
            <p14:sldId id="747"/>
            <p14:sldId id="745"/>
            <p14:sldId id="553"/>
            <p14:sldId id="602"/>
            <p14:sldId id="603"/>
            <p14:sldId id="691"/>
            <p14:sldId id="612"/>
            <p14:sldId id="744"/>
            <p14:sldId id="632"/>
            <p14:sldId id="634"/>
            <p14:sldId id="673"/>
            <p14:sldId id="635"/>
            <p14:sldId id="636"/>
            <p14:sldId id="630"/>
            <p14:sldId id="712"/>
            <p14:sldId id="711"/>
            <p14:sldId id="713"/>
            <p14:sldId id="714"/>
            <p14:sldId id="715"/>
            <p14:sldId id="699"/>
            <p14:sldId id="606"/>
            <p14:sldId id="696"/>
            <p14:sldId id="692"/>
            <p14:sldId id="701"/>
            <p14:sldId id="730"/>
            <p14:sldId id="729"/>
            <p14:sldId id="731"/>
            <p14:sldId id="732"/>
            <p14:sldId id="733"/>
            <p14:sldId id="734"/>
            <p14:sldId id="736"/>
            <p14:sldId id="738"/>
            <p14:sldId id="746"/>
            <p14:sldId id="716"/>
            <p14:sldId id="726"/>
            <p14:sldId id="727"/>
            <p14:sldId id="728"/>
            <p14:sldId id="723"/>
            <p14:sldId id="71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A136"/>
    <a:srgbClr val="EF7D1D"/>
    <a:srgbClr val="9E60B8"/>
    <a:srgbClr val="025249"/>
    <a:srgbClr val="CA9FC9"/>
    <a:srgbClr val="41719C"/>
    <a:srgbClr val="FB8E20"/>
    <a:srgbClr val="5AB88F"/>
    <a:srgbClr val="D6A08C"/>
    <a:srgbClr val="629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15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1568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tableStyles" Target="tableStyle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presProps" Target="pres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1292560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Bremen | Oktober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065104" y="3978082"/>
            <a:ext cx="5176110" cy="107889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für Java-Anwendungen</a:t>
            </a:r>
          </a:p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: https://</a:t>
            </a:r>
            <a:r>
              <a:rPr lang="de-DE" sz="2000" dirty="0" err="1">
                <a:solidFill>
                  <a:srgbClr val="36544F"/>
                </a:solidFill>
              </a:rPr>
              <a:t>nils.buzz</a:t>
            </a:r>
            <a:r>
              <a:rPr lang="de-DE" sz="2000" dirty="0">
                <a:solidFill>
                  <a:srgbClr val="36544F"/>
                </a:solidFill>
              </a:rPr>
              <a:t>/</a:t>
            </a:r>
            <a:r>
              <a:rPr lang="de-DE" sz="2000" dirty="0" err="1">
                <a:solidFill>
                  <a:srgbClr val="36544F"/>
                </a:solidFill>
              </a:rPr>
              <a:t>jug</a:t>
            </a:r>
            <a:r>
              <a:rPr lang="de-DE" sz="2000" dirty="0">
                <a:solidFill>
                  <a:srgbClr val="36544F"/>
                </a:solidFill>
              </a:rPr>
              <a:t>-bremen-</a:t>
            </a:r>
            <a:r>
              <a:rPr lang="de-DE" sz="2000" dirty="0" err="1">
                <a:solidFill>
                  <a:srgbClr val="36544F"/>
                </a:solidFill>
              </a:rPr>
              <a:t>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Facebook 5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leeb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/1123326647552266241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388D315-98E5-C149-8726-0D0B79AF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758" y="1081349"/>
            <a:ext cx="5052483" cy="3282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10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Next Gen </a:t>
            </a:r>
            <a:r>
              <a:rPr lang="de-DE" dirty="0" err="1"/>
              <a:t>GraphqL</a:t>
            </a:r>
            <a:r>
              <a:rPr lang="de-DE" dirty="0"/>
              <a:t>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schrockn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/1123619660732047360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20E3BE-7DFD-5F4C-92A8-A78E15AE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979" y="484292"/>
            <a:ext cx="4990042" cy="4768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664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nils.buzz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</a:t>
            </a:r>
            <a:r>
              <a:rPr lang="de-DE" sz="1600" cap="none" spc="100" dirty="0" err="1"/>
              <a:t>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http://localhost:9000/</a:t>
            </a:r>
            <a:r>
              <a:rPr lang="de-DE" sz="1600" cap="none" spc="100" dirty="0" err="1"/>
              <a:t>graphiql.html</a:t>
            </a:r>
            <a:endParaRPr lang="de-DE" sz="1600" cap="none" spc="100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7D44C502-E665-E64E-A119-78BCFA61AFE9}"/>
              </a:ext>
            </a:extLst>
          </p:cNvPr>
          <p:cNvSpPr txBox="1"/>
          <p:nvPr/>
        </p:nvSpPr>
        <p:spPr>
          <a:xfrm>
            <a:off x="6318250" y="4547608"/>
            <a:ext cx="14668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BeerPage.tsx</a:t>
            </a:r>
            <a:endParaRPr lang="de-DE" sz="1100" dirty="0">
              <a:solidFill>
                <a:srgbClr val="CA9FC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AA962FA4-CEA2-C947-870D-8EB945EEE9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181" y="2631816"/>
            <a:ext cx="1774128" cy="2580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812181" y="5197911"/>
            <a:ext cx="17741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Dez. 2019</a:t>
            </a:r>
          </a:p>
        </p:txBody>
      </p:sp>
    </p:spTree>
    <p:extLst>
      <p:ext uri="{BB962C8B-B14F-4D97-AF65-F5344CB8AC3E}">
        <p14:creationId xmlns:p14="http://schemas.microsoft.com/office/powerpoint/2010/main" val="3257738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endParaRPr lang="de-DE" sz="1800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E15650-DC6E-4E40-8FE5-9B8726BDD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162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500539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8929918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kann unabhängig vom Client erweitert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kann neue Daten und Funktionen anbieten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fragt Daten explizit an und bekommt nie "</a:t>
            </a:r>
            <a:r>
              <a:rPr lang="de-DE" dirty="0" err="1">
                <a:latin typeface="Source Sans Pro" panose="020B0503030403020204" pitchFamily="34" charset="77"/>
              </a:rPr>
              <a:t>zuviel</a:t>
            </a:r>
            <a:r>
              <a:rPr lang="de-DE" dirty="0">
                <a:latin typeface="Source Sans Pro" panose="020B0503030403020204" pitchFamily="34" charset="77"/>
              </a:rPr>
              <a:t>"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435411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/>
              <a:t>Zusammenfassung</a:t>
            </a:r>
          </a:p>
          <a:p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Queries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bieten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explizite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Sicht auf benötigte Daten</a:t>
            </a:r>
          </a:p>
          <a:p>
            <a:pPr lvl="1"/>
            <a:r>
              <a:rPr lang="de-DE" dirty="0" err="1">
                <a:latin typeface="Source Sans Pro" panose="020B0503030403020204" pitchFamily="34" charset="77"/>
              </a:rPr>
              <a:t>Queries</a:t>
            </a:r>
            <a:r>
              <a:rPr lang="de-DE" dirty="0">
                <a:latin typeface="Source Sans Pro" panose="020B0503030403020204" pitchFamily="34" charset="77"/>
              </a:rPr>
              <a:t> können nach Geschmack ausgeführt werden</a:t>
            </a:r>
            <a:br>
              <a:rPr lang="de-DE" dirty="0">
                <a:latin typeface="Source Sans Pro" panose="020B0503030403020204" pitchFamily="34" charset="77"/>
              </a:rPr>
            </a:br>
            <a:r>
              <a:rPr lang="de-DE" dirty="0">
                <a:latin typeface="Source Sans Pro" panose="020B0503030403020204" pitchFamily="34" charset="77"/>
              </a:rPr>
              <a:t>Pro Seite, pro Komponente, ...</a:t>
            </a:r>
          </a:p>
          <a:p>
            <a:pPr lvl="1"/>
            <a:endParaRPr lang="de-DE" dirty="0"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Abgefragt werden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Daten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, nicht </a:t>
            </a:r>
            <a:r>
              <a:rPr lang="de-DE" b="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Endpunkte</a:t>
            </a:r>
          </a:p>
          <a:p>
            <a:endParaRPr lang="de-DE" b="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kann unabhängig vom Client erweitert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kann neue Daten </a:t>
            </a:r>
            <a:r>
              <a:rPr lang="de-DE" b="0">
                <a:solidFill>
                  <a:srgbClr val="36544F"/>
                </a:solidFill>
                <a:latin typeface="Source Sans Pro" panose="020B0503030403020204" pitchFamily="34" charset="77"/>
              </a:rPr>
              <a:t>und Funktionen anbieten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Client fragt Daten explizit an und bekommt nie "</a:t>
            </a:r>
            <a:r>
              <a:rPr lang="de-DE" dirty="0" err="1">
                <a:latin typeface="Source Sans Pro" panose="020B0503030403020204" pitchFamily="34" charset="77"/>
              </a:rPr>
              <a:t>zuviel</a:t>
            </a:r>
            <a:r>
              <a:rPr lang="de-DE" dirty="0">
                <a:latin typeface="Source Sans Pro" panose="020B0503030403020204" pitchFamily="34" charset="77"/>
              </a:rPr>
              <a:t>"</a:t>
            </a:r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Durch Typisierung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ist sichergestellt, dass </a:t>
            </a:r>
            <a:b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</a:b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Abfrage und Antwort gültig sind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guter Tool-Support während der Entwicklung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API ist "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explorierbar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2407668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746"/>
          <a:stretch/>
        </p:blipFill>
        <p:spPr>
          <a:xfrm>
            <a:off x="616514" y="2889250"/>
            <a:ext cx="8672972" cy="239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4C134A2F-457C-A344-ADA6-194CA02C3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14" y="2539999"/>
            <a:ext cx="8672972" cy="274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040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Versteckt unterschiedliche APIs/Services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Gesamt-Sicht auf die Domain/Anwendung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Fachliche Abfragen möglichen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36641926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998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Ersetzt weder Backend noch Datenbank</a:t>
            </a:r>
            <a:endParaRPr lang="de-DE" sz="14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-java: 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203200" y="1614300"/>
            <a:ext cx="80462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</a:t>
            </a:r>
            <a:r>
              <a:rPr lang="de-DE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-Frameworks für andere Sprachen ähnlich!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046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-Parameter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Lesen über HTTP üblicherweise über </a:t>
            </a:r>
            <a:r>
              <a:rPr lang="de-DE" sz="240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95228915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1. </a:t>
            </a:r>
            <a:r>
              <a:rPr lang="de-DE" dirty="0" err="1"/>
              <a:t>DataFetcher</a:t>
            </a:r>
            <a:r>
              <a:rPr lang="de-DE" dirty="0"/>
              <a:t> (wie eben implementiert)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C2C826-4838-DE44-8AC7-54400BCF8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5443"/>
            <a:ext cx="8572916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2.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7F73045-6C28-5B42-A4D9-CDF45C648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40486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3.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F427EA-830A-AF43-B46C-0EDC4DEC2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542" y="4397698"/>
            <a:ext cx="8572915" cy="179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33449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29AB121-94FF-7344-9F6A-51F827EAAC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1"/>
            <a:ext cx="7886320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Oder die aus anderer Datenbank, Daten-Quelle kommen oder berechnet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41D0CE5-7B4E-4743-86D0-712DE0DB6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792" y="4450572"/>
            <a:ext cx="9093408" cy="2092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415EE3-C09A-0E41-9075-0CFE95569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FDFEE5-90EE-144F-BC47-1EADE74C1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49" y="3143463"/>
            <a:ext cx="2161911" cy="101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50483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zur Laufzeit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3498850" y="2290130"/>
            <a:ext cx="2908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algn="ctr"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&amp;</a:t>
            </a:r>
          </a:p>
          <a:p>
            <a:pPr algn="ctr"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 bereitstellen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59237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88178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3285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05283" y="3221802"/>
            <a:ext cx="7855931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400" b="1" dirty="0" err="1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1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F471BC0-6E24-6C4D-A79A-8F4AE2A01A81}"/>
              </a:ext>
            </a:extLst>
          </p:cNvPr>
          <p:cNvSpPr/>
          <p:nvPr/>
        </p:nvSpPr>
        <p:spPr>
          <a:xfrm>
            <a:off x="122548" y="5238900"/>
            <a:ext cx="3250205" cy="9387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stars:Int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53683927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786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/>
              <a:t>Alternative: </a:t>
            </a:r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09958603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/>
              <a:t>Alternative: </a:t>
            </a:r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857292902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381438" y="2595813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31233" y="48683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C7B8E-7EC1-E542-A9EF-7422F0D07D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/>
              <a:t>Alternative: </a:t>
            </a:r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77862227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CF6C058-873C-5E49-B45B-798A4DCDB7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</p:spTree>
    <p:extLst>
      <p:ext uri="{BB962C8B-B14F-4D97-AF65-F5344CB8AC3E}">
        <p14:creationId xmlns:p14="http://schemas.microsoft.com/office/powerpoint/2010/main" val="258318148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35655847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100128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(ein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</p:spTree>
    <p:extLst>
      <p:ext uri="{BB962C8B-B14F-4D97-AF65-F5344CB8AC3E}">
        <p14:creationId xmlns:p14="http://schemas.microsoft.com/office/powerpoint/2010/main" val="320757181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(ein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39012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641731"/>
            <a:ext cx="66929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5E61C1E-36EE-A043-8B46-F256411353C3}"/>
              </a:ext>
            </a:extLst>
          </p:cNvPr>
          <p:cNvSpPr/>
          <p:nvPr/>
        </p:nvSpPr>
        <p:spPr>
          <a:xfrm>
            <a:off x="6089060" y="607359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4E039C95-7522-0A45-9EE5-E0046E345684}"/>
              </a:ext>
            </a:extLst>
          </p:cNvPr>
          <p:cNvCxnSpPr>
            <a:cxnSpLocks/>
          </p:cNvCxnSpPr>
          <p:nvPr/>
        </p:nvCxnSpPr>
        <p:spPr>
          <a:xfrm flipH="1" flipV="1">
            <a:off x="5892800" y="586740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43727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393871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39012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641731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211391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20466622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Fasst Aufrufe zusammen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Cached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die Ergebnisse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asynchron ausgeführt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271161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Atlassian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2421927" y="5489871"/>
            <a:ext cx="60671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docs.atlassian.com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atlassian-confluence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/1000.1829.0/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overview-summary.html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DBF1E4-40CD-EA49-8F31-197677BA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19" y="465277"/>
            <a:ext cx="6760362" cy="502459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ED045BB-1270-1545-9559-5EEEC12B5E44}"/>
              </a:ext>
            </a:extLst>
          </p:cNvPr>
          <p:cNvSpPr txBox="1"/>
          <p:nvPr/>
        </p:nvSpPr>
        <p:spPr>
          <a:xfrm>
            <a:off x="8489095" y="352585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CFD48B-2793-B04A-AF5F-F60B809B2903}"/>
              </a:ext>
            </a:extLst>
          </p:cNvPr>
          <p:cNvCxnSpPr/>
          <p:nvPr/>
        </p:nvCxnSpPr>
        <p:spPr>
          <a:xfrm flipH="1">
            <a:off x="5869459" y="3781172"/>
            <a:ext cx="258256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53256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427925455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896243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12540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0413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51606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73609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68066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678236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entityManager.createEntityGraph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65D3479-AF40-3948-A7F4-29671F79015B}"/>
              </a:ext>
            </a:extLst>
          </p:cNvPr>
          <p:cNvSpPr/>
          <p:nvPr/>
        </p:nvSpPr>
        <p:spPr>
          <a:xfrm>
            <a:off x="592666" y="2542312"/>
            <a:ext cx="2792752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b="1" u="sng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JPA </a:t>
            </a:r>
            <a:r>
              <a:rPr lang="de-DE" b="1" u="sng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EntityGraph</a:t>
            </a:r>
            <a:endParaRPr lang="de-DE" b="1" u="sng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7F89B79-59D5-E242-94A4-774D5217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6E41E8-F36A-754A-AC12-EE42DA2E5D5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6762B7E-9D20-4E41-BBF6-CD711142357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95238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073426" y="4097864"/>
            <a:ext cx="8289235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</a:t>
            </a:r>
            <a:r>
              <a:rPr lang="de-DE" sz="2400" b="1" dirty="0" err="1">
                <a:solidFill>
                  <a:srgbClr val="41719C"/>
                </a:solidFill>
              </a:rPr>
              <a:t>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nils.buzz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jug</a:t>
            </a:r>
            <a:r>
              <a:rPr lang="de-DE" sz="2400" b="1" dirty="0">
                <a:solidFill>
                  <a:srgbClr val="41719C"/>
                </a:solidFill>
              </a:rPr>
              <a:t>-bremen-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endParaRPr lang="de-DE" sz="24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B61FF5D-0ADA-D64E-A03F-BF3468ABDF0D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Dez. 2019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4C4B248-5CD1-9544-BC1E-FD21236112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33790" y="123709"/>
            <a:ext cx="1333833" cy="194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947889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4559</Words>
  <Application>Microsoft Macintosh PowerPoint</Application>
  <PresentationFormat>A4-Papier (210 x 297 mm)</PresentationFormat>
  <Paragraphs>986</Paragraphs>
  <Slides>89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89</vt:i4>
      </vt:variant>
    </vt:vector>
  </HeadingPairs>
  <TitlesOfParts>
    <vt:vector size="102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Bremen | Oktober 2019 | @nilshartmann</vt:lpstr>
      <vt:lpstr>https://nilshartmann.net</vt:lpstr>
      <vt:lpstr>PowerPoint-Präsentation</vt:lpstr>
      <vt:lpstr>GraphQL</vt:lpstr>
      <vt:lpstr>GraphQL</vt:lpstr>
      <vt:lpstr>GraphQL</vt:lpstr>
      <vt:lpstr>GitHub</vt:lpstr>
      <vt:lpstr>Atlassian</vt:lpstr>
      <vt:lpstr>Twitter</vt:lpstr>
      <vt:lpstr>New York Times</vt:lpstr>
      <vt:lpstr>Facebook 5</vt:lpstr>
      <vt:lpstr>Next Gen GraphqL?</vt:lpstr>
      <vt:lpstr>Source-Code: https://nils.buzz/graphql-java-example</vt:lpstr>
      <vt:lpstr>http://localhost:9000/graphiql.html</vt:lpstr>
      <vt:lpstr>Beispiel: Intellij IDEA</vt:lpstr>
      <vt:lpstr>PowerPoint-Präsentation</vt:lpstr>
      <vt:lpstr>BeerAdvisor Domaine</vt:lpstr>
      <vt:lpstr>Abfragen mit REST</vt:lpstr>
      <vt:lpstr>Abfragen mit REST</vt:lpstr>
      <vt:lpstr>Abfragen mit REST</vt:lpstr>
      <vt:lpstr>Abfragen mit GraphQL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GraphQL Einsatzszenarien</vt:lpstr>
      <vt:lpstr>Daten Quellen</vt:lpstr>
      <vt:lpstr>Teil 1: Abfragen und Schema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Teil 2: Runtime-Umgebung (AKA: Eure Anwendung)</vt:lpstr>
      <vt:lpstr>Teil 2: Runtime-Umgebung (AKA: Eure Anwendung)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Data Fetcher für nicht-Root-Felder</vt:lpstr>
      <vt:lpstr>Data Fetcher für nicht-Root-Felder</vt:lpstr>
      <vt:lpstr>GrapHQL zur Laufzeit</vt:lpstr>
      <vt:lpstr>Runtime Wiring</vt:lpstr>
      <vt:lpstr>Runtime Wiring</vt:lpstr>
      <vt:lpstr>Runtime Wiring</vt:lpstr>
      <vt:lpstr>GraphQL für Java-Anwendungen</vt:lpstr>
      <vt:lpstr>Alternative: graphql-java-tools</vt:lpstr>
      <vt:lpstr>Alternative: graphql-java-tools</vt:lpstr>
      <vt:lpstr>PowerPoint-Präsentation</vt:lpstr>
      <vt:lpstr>GraphQL für Spring Boot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804</cp:revision>
  <cp:lastPrinted>2019-09-04T14:57:49Z</cp:lastPrinted>
  <dcterms:created xsi:type="dcterms:W3CDTF">2016-03-28T15:59:53Z</dcterms:created>
  <dcterms:modified xsi:type="dcterms:W3CDTF">2019-10-27T23:09:31Z</dcterms:modified>
</cp:coreProperties>
</file>

<file path=docProps/thumbnail.jpeg>
</file>